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22"/>
  </p:notesMasterIdLst>
  <p:sldIdLst>
    <p:sldId id="257" r:id="rId2"/>
    <p:sldId id="262" r:id="rId3"/>
    <p:sldId id="261" r:id="rId4"/>
    <p:sldId id="258" r:id="rId5"/>
    <p:sldId id="271" r:id="rId6"/>
    <p:sldId id="272" r:id="rId7"/>
    <p:sldId id="263" r:id="rId8"/>
    <p:sldId id="264" r:id="rId9"/>
    <p:sldId id="275" r:id="rId10"/>
    <p:sldId id="273" r:id="rId11"/>
    <p:sldId id="274" r:id="rId12"/>
    <p:sldId id="276" r:id="rId13"/>
    <p:sldId id="265" r:id="rId14"/>
    <p:sldId id="266" r:id="rId15"/>
    <p:sldId id="270" r:id="rId16"/>
    <p:sldId id="267" r:id="rId17"/>
    <p:sldId id="277" r:id="rId18"/>
    <p:sldId id="278" r:id="rId19"/>
    <p:sldId id="279" r:id="rId20"/>
    <p:sldId id="269" r:id="rId21"/>
  </p:sldIdLst>
  <p:sldSz cx="12192000" cy="6858000"/>
  <p:notesSz cx="6858000" cy="9144000"/>
  <p:embeddedFontLs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나눔스퀘어OTF Bold" panose="020B0600000101010101" pitchFamily="34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경재" initials="정" lastIdx="7" clrIdx="0">
    <p:extLst>
      <p:ext uri="{19B8F6BF-5375-455C-9EA6-DF929625EA0E}">
        <p15:presenceInfo xmlns:p15="http://schemas.microsoft.com/office/powerpoint/2012/main" userId="정경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0176" autoAdjust="0"/>
  </p:normalViewPr>
  <p:slideViewPr>
    <p:cSldViewPr snapToGrid="0">
      <p:cViewPr varScale="1">
        <p:scale>
          <a:sx n="77" d="100"/>
          <a:sy n="77" d="100"/>
        </p:scale>
        <p:origin x="8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13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LPWAM</a:t>
            </a:r>
            <a:r>
              <a:rPr lang="ko-KR" altLang="en-US" dirty="0"/>
              <a:t>은 적은 데이터 </a:t>
            </a:r>
            <a:r>
              <a:rPr lang="en-US" altLang="ko-KR" dirty="0"/>
              <a:t>packet </a:t>
            </a:r>
            <a:r>
              <a:rPr lang="ko-KR" altLang="en-US" dirty="0"/>
              <a:t>또는 </a:t>
            </a:r>
            <a:r>
              <a:rPr lang="en-US" altLang="ko-KR" dirty="0"/>
              <a:t>rate,</a:t>
            </a:r>
            <a:r>
              <a:rPr lang="ko-KR" altLang="en-US" dirty="0"/>
              <a:t> 긴</a:t>
            </a:r>
            <a:r>
              <a:rPr lang="en-US" altLang="ko-KR" dirty="0"/>
              <a:t> </a:t>
            </a:r>
            <a:r>
              <a:rPr lang="ko-KR" altLang="en-US" dirty="0"/>
              <a:t>거리</a:t>
            </a:r>
            <a:r>
              <a:rPr lang="en-US" altLang="ko-KR" dirty="0"/>
              <a:t>, </a:t>
            </a:r>
            <a:r>
              <a:rPr lang="ko-KR" altLang="en-US" dirty="0"/>
              <a:t>배터리로 작용하는 무선 네트워크이다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LPWAN</a:t>
            </a:r>
            <a:r>
              <a:rPr lang="ko-KR" altLang="en-US" dirty="0"/>
              <a:t>에는 </a:t>
            </a:r>
            <a:r>
              <a:rPr lang="en-US" altLang="ko-KR" dirty="0"/>
              <a:t>NB-IOT(narrow bound IOT), Sigfox, LoRa</a:t>
            </a:r>
            <a:r>
              <a:rPr lang="ko-KR" altLang="en-US" dirty="0"/>
              <a:t>가 포함 되어있습니다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LoRa</a:t>
            </a:r>
            <a:r>
              <a:rPr lang="ko-KR" altLang="en-US" dirty="0"/>
              <a:t>는 다른 </a:t>
            </a:r>
            <a:r>
              <a:rPr lang="en-US" altLang="ko-KR" dirty="0" err="1"/>
              <a:t>communicatio</a:t>
            </a:r>
            <a:r>
              <a:rPr lang="ko-KR" altLang="en-US" dirty="0"/>
              <a:t>들 보다 </a:t>
            </a:r>
            <a:r>
              <a:rPr lang="en-US" altLang="ko-KR" dirty="0"/>
              <a:t>range</a:t>
            </a:r>
            <a:r>
              <a:rPr lang="ko-KR" altLang="en-US" dirty="0"/>
              <a:t>는 길지만 낮은 </a:t>
            </a:r>
            <a:r>
              <a:rPr lang="en-US" altLang="ko-KR" dirty="0"/>
              <a:t>Dara rate</a:t>
            </a:r>
            <a:r>
              <a:rPr lang="ko-KR" altLang="en-US" dirty="0"/>
              <a:t>를 가지고 있습니다</a:t>
            </a:r>
            <a:r>
              <a:rPr lang="en-US" altLang="ko-KR" dirty="0"/>
              <a:t>. </a:t>
            </a:r>
            <a:r>
              <a:rPr lang="ko-KR" altLang="en-US" dirty="0"/>
              <a:t>그리고 옆의 사진을 보면 각종 무선 기술들과 </a:t>
            </a:r>
            <a:r>
              <a:rPr lang="en-US" altLang="ko-KR" dirty="0"/>
              <a:t>LoRa</a:t>
            </a:r>
            <a:r>
              <a:rPr lang="ko-KR" altLang="en-US" dirty="0"/>
              <a:t>를 비교한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주목할 점은 </a:t>
            </a:r>
            <a:r>
              <a:rPr lang="en-US" altLang="ko-KR" dirty="0"/>
              <a:t>TX power</a:t>
            </a:r>
            <a:r>
              <a:rPr lang="ko-KR" altLang="en-US" dirty="0"/>
              <a:t>가 </a:t>
            </a:r>
            <a:r>
              <a:rPr lang="en-US" altLang="ko-KR" dirty="0"/>
              <a:t>20mw</a:t>
            </a:r>
            <a:r>
              <a:rPr lang="ko-KR" altLang="en-US" dirty="0"/>
              <a:t>로 </a:t>
            </a:r>
            <a:r>
              <a:rPr lang="en-US" altLang="ko-KR" dirty="0"/>
              <a:t>WIFI, LTE</a:t>
            </a:r>
            <a:r>
              <a:rPr lang="ko-KR" altLang="en-US" dirty="0"/>
              <a:t>에 비해 매우 낮은 전력을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54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동작 속도는 </a:t>
            </a:r>
            <a:r>
              <a:rPr lang="en-US" altLang="ko-KR" dirty="0"/>
              <a:t>SF</a:t>
            </a:r>
            <a:r>
              <a:rPr lang="ko-KR" altLang="en-US" dirty="0"/>
              <a:t>에 따라 변경 </a:t>
            </a:r>
            <a:r>
              <a:rPr lang="en-US" altLang="ko-KR" dirty="0"/>
              <a:t>bit rate</a:t>
            </a:r>
            <a:r>
              <a:rPr lang="ko-KR" altLang="en-US" dirty="0"/>
              <a:t>가 달라진다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SF8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경우에는 </a:t>
            </a:r>
            <a:r>
              <a:rPr lang="en-US" altLang="ko-KR" dirty="0"/>
              <a:t>12500/bps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Lora</a:t>
            </a:r>
            <a:r>
              <a:rPr lang="ko-KR" altLang="en-US" dirty="0"/>
              <a:t>는 </a:t>
            </a:r>
            <a:r>
              <a:rPr lang="en-US" altLang="ko-KR" dirty="0"/>
              <a:t>1Ghz </a:t>
            </a:r>
            <a:r>
              <a:rPr lang="ko-KR" altLang="en-US" dirty="0"/>
              <a:t>대역 밑에서 동작하게 설계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이유는 이 구간대의 주파수는 다른 주파수에 비해 서로 간의 </a:t>
            </a:r>
            <a:r>
              <a:rPr lang="ko-KR" altLang="en-US" dirty="0" err="1"/>
              <a:t>간섭력이</a:t>
            </a:r>
            <a:r>
              <a:rPr lang="ko-KR" altLang="en-US" dirty="0"/>
              <a:t> 낮아 무선 파장 측면에서 효율적이기 때문에 사용된다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Lora</a:t>
            </a:r>
            <a:r>
              <a:rPr lang="ko-KR" altLang="en-US" dirty="0"/>
              <a:t>의</a:t>
            </a:r>
            <a:r>
              <a:rPr lang="en-US" altLang="ko-KR" dirty="0"/>
              <a:t> channel </a:t>
            </a:r>
            <a:r>
              <a:rPr lang="ko-KR" altLang="en-US" dirty="0"/>
              <a:t>주파수는 </a:t>
            </a:r>
            <a:r>
              <a:rPr lang="en-US" altLang="ko-KR" dirty="0"/>
              <a:t>2</a:t>
            </a:r>
            <a:r>
              <a:rPr lang="ko-KR" altLang="en-US" dirty="0"/>
              <a:t>가지로 구분되어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 </a:t>
            </a:r>
            <a:r>
              <a:rPr lang="en-US" altLang="ko-KR" dirty="0"/>
              <a:t>end node</a:t>
            </a:r>
            <a:r>
              <a:rPr lang="ko-KR" altLang="en-US" dirty="0"/>
              <a:t>에서 </a:t>
            </a:r>
            <a:r>
              <a:rPr lang="en-US" altLang="ko-KR" dirty="0"/>
              <a:t>gate way</a:t>
            </a:r>
            <a:r>
              <a:rPr lang="ko-KR" altLang="en-US" dirty="0"/>
              <a:t>로 올라가는 </a:t>
            </a:r>
            <a:r>
              <a:rPr lang="en-US" altLang="ko-KR" dirty="0"/>
              <a:t>uplink,</a:t>
            </a:r>
            <a:r>
              <a:rPr lang="ko-KR" altLang="en-US" dirty="0"/>
              <a:t> </a:t>
            </a:r>
            <a:r>
              <a:rPr lang="en-US" altLang="ko-KR" dirty="0"/>
              <a:t>gate way</a:t>
            </a:r>
            <a:r>
              <a:rPr lang="ko-KR" altLang="en-US" dirty="0"/>
              <a:t>에서 </a:t>
            </a:r>
            <a:r>
              <a:rPr lang="en-US" altLang="ko-KR" dirty="0"/>
              <a:t>end node</a:t>
            </a:r>
            <a:r>
              <a:rPr lang="ko-KR" altLang="en-US" dirty="0"/>
              <a:t>로 보내는 </a:t>
            </a:r>
            <a:r>
              <a:rPr lang="en-US" altLang="ko-KR" dirty="0"/>
              <a:t>downlink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주목해야 할 점은  </a:t>
            </a:r>
            <a:r>
              <a:rPr lang="en-US" altLang="ko-KR" dirty="0"/>
              <a:t>uplink</a:t>
            </a:r>
            <a:r>
              <a:rPr lang="ko-KR" altLang="en-US" dirty="0"/>
              <a:t>의 </a:t>
            </a:r>
            <a:r>
              <a:rPr lang="en-US" altLang="ko-KR" dirty="0"/>
              <a:t>channel frequency</a:t>
            </a:r>
            <a:r>
              <a:rPr lang="ko-KR" altLang="en-US" dirty="0"/>
              <a:t>는 </a:t>
            </a:r>
            <a:r>
              <a:rPr lang="en-US" altLang="ko-KR" dirty="0"/>
              <a:t>125KHz </a:t>
            </a:r>
            <a:r>
              <a:rPr lang="ko-KR" altLang="en-US" dirty="0"/>
              <a:t>이고 </a:t>
            </a:r>
            <a:r>
              <a:rPr lang="en-US" altLang="ko-KR" dirty="0"/>
              <a:t>down link </a:t>
            </a:r>
            <a:r>
              <a:rPr lang="ko-KR" altLang="en-US" dirty="0"/>
              <a:t>는 </a:t>
            </a:r>
            <a:r>
              <a:rPr lang="en-US" altLang="ko-KR" dirty="0"/>
              <a:t>500KHz</a:t>
            </a:r>
            <a:r>
              <a:rPr lang="ko-KR" altLang="en-US" dirty="0"/>
              <a:t>로 구성되어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50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068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End node</a:t>
            </a:r>
            <a:r>
              <a:rPr lang="ko-KR" altLang="en-US" dirty="0"/>
              <a:t>에 해당하는 센서들이 만든 센서데이터들을 </a:t>
            </a:r>
            <a:r>
              <a:rPr lang="en-US" altLang="ko-KR" dirty="0"/>
              <a:t>RF</a:t>
            </a:r>
            <a:r>
              <a:rPr lang="ko-KR" altLang="en-US" dirty="0"/>
              <a:t>모듈을 통해 근처의 </a:t>
            </a:r>
            <a:r>
              <a:rPr lang="en-US" altLang="ko-KR" dirty="0"/>
              <a:t>gate way</a:t>
            </a:r>
            <a:r>
              <a:rPr lang="ko-KR" altLang="en-US" dirty="0"/>
              <a:t>들에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gate way</a:t>
            </a:r>
            <a:r>
              <a:rPr lang="ko-KR" altLang="en-US" dirty="0"/>
              <a:t>들은 </a:t>
            </a:r>
            <a:r>
              <a:rPr lang="en-US" altLang="ko-KR" dirty="0"/>
              <a:t>end node</a:t>
            </a:r>
            <a:r>
              <a:rPr lang="ko-KR" altLang="en-US" dirty="0"/>
              <a:t>에게 받은 데이터들을 모두 </a:t>
            </a:r>
            <a:r>
              <a:rPr lang="en-US" altLang="ko-KR" dirty="0"/>
              <a:t>network</a:t>
            </a:r>
            <a:r>
              <a:rPr lang="ko-KR" altLang="en-US" dirty="0"/>
              <a:t>서버에 전송한다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중복되는 데이터들은 서버단에서 중복을 제거해 </a:t>
            </a:r>
            <a:r>
              <a:rPr lang="en-US" altLang="ko-KR" dirty="0"/>
              <a:t>application</a:t>
            </a:r>
            <a:r>
              <a:rPr lang="ko-KR" altLang="en-US" dirty="0"/>
              <a:t>에 제공된다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마찬가지로 이러한 </a:t>
            </a:r>
            <a:r>
              <a:rPr lang="ko-KR" altLang="en-US" dirty="0" err="1"/>
              <a:t>아키텍쳐들의</a:t>
            </a:r>
            <a:r>
              <a:rPr lang="ko-KR" altLang="en-US" dirty="0"/>
              <a:t> </a:t>
            </a:r>
            <a:r>
              <a:rPr lang="en-US" altLang="ko-KR" dirty="0" err="1"/>
              <a:t>elemen</a:t>
            </a:r>
            <a:r>
              <a:rPr lang="ko-KR" altLang="en-US" dirty="0"/>
              <a:t>들은 다음과 같다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End node(</a:t>
            </a:r>
            <a:r>
              <a:rPr lang="ko-KR" altLang="en-US" dirty="0"/>
              <a:t>센서나 </a:t>
            </a:r>
            <a:r>
              <a:rPr lang="ko-KR" altLang="en-US" dirty="0" err="1"/>
              <a:t>작동기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Gate way(lora RF</a:t>
            </a:r>
            <a:r>
              <a:rPr lang="ko-KR" altLang="en-US" dirty="0"/>
              <a:t>신호를 받을 수 있으며</a:t>
            </a:r>
            <a:r>
              <a:rPr lang="en-US" altLang="ko-KR" dirty="0"/>
              <a:t>, </a:t>
            </a:r>
            <a:r>
              <a:rPr lang="ko-KR" altLang="en-US" dirty="0"/>
              <a:t>이 데이터를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en-US" altLang="ko-KR" dirty="0" err="1"/>
              <a:t>Backbon</a:t>
            </a:r>
            <a:r>
              <a:rPr lang="ko-KR" altLang="en-US" dirty="0"/>
              <a:t>에 연결되어 있는 서버로 전달해준다</a:t>
            </a:r>
            <a:r>
              <a:rPr lang="en-US" altLang="ko-KR" dirty="0"/>
              <a:t>.)/ security, data routing, battery optimization</a:t>
            </a:r>
            <a:r>
              <a:rPr lang="ko-KR" altLang="en-US" dirty="0"/>
              <a:t>을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Network  server(</a:t>
            </a:r>
            <a:r>
              <a:rPr lang="ko-KR" altLang="en-US" dirty="0"/>
              <a:t>로라가 들어있는</a:t>
            </a:r>
            <a:r>
              <a:rPr lang="en-US" altLang="ko-KR" dirty="0"/>
              <a:t>)(</a:t>
            </a:r>
            <a:r>
              <a:rPr lang="ko-KR" altLang="en-US" dirty="0"/>
              <a:t>흐름제어를 하며</a:t>
            </a:r>
            <a:r>
              <a:rPr lang="en-US" altLang="ko-KR" dirty="0"/>
              <a:t>, AES 128bit</a:t>
            </a:r>
            <a:r>
              <a:rPr lang="ko-KR" altLang="en-US" dirty="0"/>
              <a:t>을 통해 전송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Join server(</a:t>
            </a:r>
            <a:r>
              <a:rPr lang="ko-KR" altLang="en-US" dirty="0"/>
              <a:t>네트워크에 더해질 </a:t>
            </a:r>
            <a:r>
              <a:rPr lang="en-US" altLang="ko-KR" dirty="0"/>
              <a:t>end device</a:t>
            </a:r>
            <a:r>
              <a:rPr lang="ko-KR" altLang="en-US" dirty="0"/>
              <a:t>의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Application server(</a:t>
            </a:r>
            <a:r>
              <a:rPr lang="ko-KR" altLang="en-US" dirty="0"/>
              <a:t>센서 어플리케이션의 데이터의 안전한 처리</a:t>
            </a:r>
            <a:r>
              <a:rPr lang="en-US" altLang="ko-KR" dirty="0"/>
              <a:t>, </a:t>
            </a:r>
            <a:r>
              <a:rPr lang="ko-KR" altLang="en-US" dirty="0"/>
              <a:t>관리 해석을 담당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로 구성되어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81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</a:t>
            </a:r>
            <a:r>
              <a:rPr lang="en-US" altLang="ko-KR" dirty="0"/>
              <a:t>LoRa</a:t>
            </a:r>
            <a:r>
              <a:rPr lang="ko-KR" altLang="en-US" dirty="0"/>
              <a:t>를 통한 </a:t>
            </a:r>
            <a:r>
              <a:rPr lang="en-US" altLang="ko-KR" dirty="0"/>
              <a:t>WAN Network </a:t>
            </a:r>
            <a:r>
              <a:rPr lang="ko-KR" altLang="en-US" dirty="0"/>
              <a:t>구성의 이점은 다음 사진 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57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새로운 </a:t>
            </a:r>
            <a:r>
              <a:rPr lang="en-US" altLang="ko-KR" dirty="0"/>
              <a:t>end node</a:t>
            </a:r>
            <a:r>
              <a:rPr lang="ko-KR" altLang="en-US" dirty="0"/>
              <a:t>가 </a:t>
            </a:r>
            <a:r>
              <a:rPr lang="en-US" altLang="ko-KR" dirty="0"/>
              <a:t>lora </a:t>
            </a:r>
            <a:r>
              <a:rPr lang="ko-KR" altLang="en-US" dirty="0"/>
              <a:t>네트워크에 진입을 하면 활성화 프로세스</a:t>
            </a:r>
            <a:r>
              <a:rPr lang="en-US" altLang="ko-KR" dirty="0"/>
              <a:t> </a:t>
            </a:r>
            <a:r>
              <a:rPr lang="ko-KR" altLang="en-US" dirty="0" err="1"/>
              <a:t>거치는대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방식이 있다</a:t>
            </a:r>
            <a:r>
              <a:rPr lang="en-US" altLang="ko-KR" dirty="0"/>
              <a:t>. 1</a:t>
            </a:r>
            <a:r>
              <a:rPr lang="ko-KR" altLang="en-US" dirty="0"/>
              <a:t>번째가 </a:t>
            </a:r>
            <a:r>
              <a:rPr lang="en-US" altLang="ko-KR" dirty="0"/>
              <a:t>OTAA</a:t>
            </a:r>
            <a:r>
              <a:rPr lang="ko-KR" altLang="en-US" dirty="0"/>
              <a:t>이고 </a:t>
            </a:r>
            <a:r>
              <a:rPr lang="en-US" altLang="ko-KR" dirty="0"/>
              <a:t>2</a:t>
            </a:r>
            <a:r>
              <a:rPr lang="ko-KR" altLang="en-US" dirty="0"/>
              <a:t>번째가 </a:t>
            </a:r>
            <a:r>
              <a:rPr lang="en-US" altLang="ko-KR" dirty="0"/>
              <a:t>ABP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2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OTAA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개별 </a:t>
            </a:r>
            <a:r>
              <a:rPr lang="en-US" altLang="ko-KR" dirty="0"/>
              <a:t>root</a:t>
            </a:r>
            <a:r>
              <a:rPr lang="ko-KR" altLang="en-US" dirty="0"/>
              <a:t>키는 </a:t>
            </a:r>
            <a:r>
              <a:rPr lang="en-US" altLang="ko-KR" dirty="0"/>
              <a:t>end device</a:t>
            </a:r>
            <a:r>
              <a:rPr lang="ko-KR" altLang="en-US" dirty="0"/>
              <a:t>에 안전하게 저장되고 그의 </a:t>
            </a:r>
            <a:r>
              <a:rPr lang="ko-KR" altLang="en-US" dirty="0" err="1"/>
              <a:t>매칭키는</a:t>
            </a:r>
            <a:r>
              <a:rPr lang="ko-KR" altLang="en-US" dirty="0"/>
              <a:t> </a:t>
            </a:r>
            <a:r>
              <a:rPr lang="en-US" altLang="ko-KR" dirty="0"/>
              <a:t>join </a:t>
            </a:r>
            <a:r>
              <a:rPr lang="ko-KR" altLang="en-US" dirty="0"/>
              <a:t>서버에 안전하게 저장된다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End </a:t>
            </a:r>
            <a:r>
              <a:rPr lang="ko-KR" altLang="en-US" dirty="0"/>
              <a:t>디바이스에 네트워크 서버로 </a:t>
            </a:r>
            <a:r>
              <a:rPr lang="en-US" altLang="ko-KR" dirty="0"/>
              <a:t>join request</a:t>
            </a:r>
            <a:r>
              <a:rPr lang="ko-KR" altLang="en-US" dirty="0"/>
              <a:t>를 한다</a:t>
            </a:r>
            <a:r>
              <a:rPr lang="en-US" altLang="ko-KR" dirty="0"/>
              <a:t>. </a:t>
            </a:r>
            <a:r>
              <a:rPr lang="ko-KR" altLang="en-US" dirty="0"/>
              <a:t>메시지에 공통적으로 소유하고 있는 </a:t>
            </a:r>
            <a:r>
              <a:rPr lang="en-US" altLang="ko-KR" dirty="0"/>
              <a:t>APP Key</a:t>
            </a:r>
            <a:r>
              <a:rPr lang="ko-KR" altLang="en-US" dirty="0"/>
              <a:t>를 통해 아래의 항목들을 생성하고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암호화를 진행하지 않고 메시지를 전달한다</a:t>
            </a:r>
            <a:r>
              <a:rPr lang="en-US" altLang="ko-KR" dirty="0"/>
              <a:t>. </a:t>
            </a:r>
            <a:r>
              <a:rPr lang="ko-KR" altLang="en-US" dirty="0"/>
              <a:t>따라서 여기서는 </a:t>
            </a:r>
            <a:r>
              <a:rPr lang="en-US" altLang="ko-KR" dirty="0" err="1"/>
              <a:t>appkey</a:t>
            </a:r>
            <a:r>
              <a:rPr lang="ko-KR" altLang="en-US" dirty="0"/>
              <a:t>에 의해 생성된 </a:t>
            </a:r>
            <a:r>
              <a:rPr lang="en-US" altLang="ko-KR" dirty="0"/>
              <a:t>MIC message integrity code</a:t>
            </a:r>
            <a:r>
              <a:rPr lang="ko-KR" altLang="en-US" dirty="0"/>
              <a:t>를 붙여 보내 무결성을 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3.Join </a:t>
            </a:r>
            <a:r>
              <a:rPr lang="ko-KR" altLang="en-US" dirty="0"/>
              <a:t>서버가 장치를 인증한 후에 </a:t>
            </a:r>
            <a:r>
              <a:rPr lang="en-US" altLang="ko-KR" dirty="0"/>
              <a:t>join </a:t>
            </a:r>
            <a:r>
              <a:rPr lang="ko-KR" altLang="en-US" dirty="0"/>
              <a:t>수락 메시지를 전달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이 과정에서 </a:t>
            </a:r>
            <a:r>
              <a:rPr lang="en-US" altLang="ko-KR" dirty="0"/>
              <a:t>Local</a:t>
            </a:r>
            <a:r>
              <a:rPr lang="ko-KR" altLang="en-US" dirty="0"/>
              <a:t>한 </a:t>
            </a:r>
            <a:r>
              <a:rPr lang="ko-KR" altLang="en-US" dirty="0" err="1"/>
              <a:t>세션키인</a:t>
            </a:r>
            <a:r>
              <a:rPr lang="ko-KR" altLang="en-US" dirty="0"/>
              <a:t> </a:t>
            </a:r>
            <a:r>
              <a:rPr lang="en-US" altLang="ko-KR" dirty="0" err="1"/>
              <a:t>Nwkskey</a:t>
            </a:r>
            <a:r>
              <a:rPr lang="en-US" altLang="ko-KR" dirty="0"/>
              <a:t>, </a:t>
            </a:r>
            <a:r>
              <a:rPr lang="en-US" altLang="ko-KR" dirty="0" err="1"/>
              <a:t>appskey</a:t>
            </a:r>
            <a:r>
              <a:rPr lang="en-US" altLang="ko-KR" dirty="0"/>
              <a:t> </a:t>
            </a:r>
            <a:r>
              <a:rPr lang="ko-KR" altLang="en-US" dirty="0"/>
              <a:t>를 파생</a:t>
            </a:r>
            <a:r>
              <a:rPr lang="en-US" altLang="ko-KR" dirty="0"/>
              <a:t>(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DevEUI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디바이스의 유니크한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ID), Join EUI(application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서버의 유니크한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ID),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DevNonce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, root keys and fields in the join request and join accept messages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에 기해서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)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서버 역시 세션키를 파생해서 네트워크 서버와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application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서버에 공유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 Bold" panose="020B0600000101010101" pitchFamily="50" charset="-127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5.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네트워크서버와 연결은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128bit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AES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 네트워크 세션키에 의해서 보호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 Bold" panose="020B0600000101010101" pitchFamily="50" charset="-127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에플리케이션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 서버는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128 bit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AES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에플리케이션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 세션키에 의해서 보호된다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.</a:t>
            </a: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-&gt; gateway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나 네트워크 서버가 사용자 데이터를 읽을 수 없도록 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나눔스퀘어 Bold" panose="020B0600000101010101" pitchFamily="50" charset="-127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714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ABP</a:t>
            </a:r>
            <a:r>
              <a:rPr lang="ko-KR" altLang="en-US" dirty="0"/>
              <a:t>는 </a:t>
            </a:r>
            <a:r>
              <a:rPr lang="en-US" altLang="ko-KR" dirty="0"/>
              <a:t>join</a:t>
            </a:r>
            <a:r>
              <a:rPr lang="ko-KR" altLang="en-US" dirty="0"/>
              <a:t>과정이 필요없이 </a:t>
            </a:r>
            <a:r>
              <a:rPr lang="en-US" altLang="ko-KR" dirty="0"/>
              <a:t>end </a:t>
            </a:r>
            <a:r>
              <a:rPr lang="ko-KR" altLang="en-US" dirty="0"/>
              <a:t>디바이스가 네트워크에 속할 수 있는 방법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ABP</a:t>
            </a:r>
            <a:r>
              <a:rPr lang="ko-KR" altLang="en-US" dirty="0"/>
              <a:t>는 미리 프로그래밍 또는 로드를 통해 각각 부분에 필요한 항목들이 로드 되어진다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96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73745" y="2447473"/>
            <a:ext cx="2244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ng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nge Low Power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7311F-A9A7-45E7-B437-D7EDA4D4A4AC}"/>
              </a:ext>
            </a:extLst>
          </p:cNvPr>
          <p:cNvSpPr txBox="1"/>
          <p:nvPr/>
        </p:nvSpPr>
        <p:spPr>
          <a:xfrm>
            <a:off x="9349100" y="6298251"/>
            <a:ext cx="217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201810993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정경재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890" y="437393"/>
            <a:ext cx="2438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Classes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5888" y="1006929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 Class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D8EF3-E260-4945-B790-3178FEAC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51" y="2131242"/>
            <a:ext cx="7087589" cy="25054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F9006B-7F09-4E6A-A1BC-E725EB034F20}"/>
              </a:ext>
            </a:extLst>
          </p:cNvPr>
          <p:cNvSpPr txBox="1"/>
          <p:nvPr/>
        </p:nvSpPr>
        <p:spPr>
          <a:xfrm>
            <a:off x="3326930" y="5154629"/>
            <a:ext cx="5116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 class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class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기능도 제공하면서 예정된 시각에 수신이 가능하게끔 만들어진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" name="그래픽 22" descr="체크 인 윤곽선">
            <a:extLst>
              <a:ext uri="{FF2B5EF4-FFF2-40B4-BE49-F238E27FC236}">
                <a16:creationId xmlns:a16="http://schemas.microsoft.com/office/drawing/2014/main" id="{C6F111F4-1703-431B-8E49-9A6451091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1998" y="3154481"/>
            <a:ext cx="914400" cy="914400"/>
          </a:xfrm>
          <a:prstGeom prst="rect">
            <a:avLst/>
          </a:prstGeom>
        </p:spPr>
      </p:pic>
      <p:pic>
        <p:nvPicPr>
          <p:cNvPr id="25" name="그래픽 24" descr="셀 타워 단색으로 채워진">
            <a:extLst>
              <a:ext uri="{FF2B5EF4-FFF2-40B4-BE49-F238E27FC236}">
                <a16:creationId xmlns:a16="http://schemas.microsoft.com/office/drawing/2014/main" id="{21489099-DF96-48FB-86BB-6C2DE1C66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6120" y="3154680"/>
            <a:ext cx="914400" cy="914400"/>
          </a:xfrm>
          <a:prstGeom prst="rect">
            <a:avLst/>
          </a:prstGeom>
        </p:spPr>
      </p:pic>
      <p:pic>
        <p:nvPicPr>
          <p:cNvPr id="26" name="그래픽 25" descr="줄 화살표: 일자형 단색으로 채워진">
            <a:extLst>
              <a:ext uri="{FF2B5EF4-FFF2-40B4-BE49-F238E27FC236}">
                <a16:creationId xmlns:a16="http://schemas.microsoft.com/office/drawing/2014/main" id="{4163B1C3-8FA0-4D54-B691-5FE241C2E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7858" y="3338354"/>
            <a:ext cx="914400" cy="914400"/>
          </a:xfrm>
          <a:prstGeom prst="rect">
            <a:avLst/>
          </a:prstGeom>
        </p:spPr>
      </p:pic>
      <p:pic>
        <p:nvPicPr>
          <p:cNvPr id="27" name="그래픽 26" descr="오른쪽 화살표 단색으로 채워진">
            <a:extLst>
              <a:ext uri="{FF2B5EF4-FFF2-40B4-BE49-F238E27FC236}">
                <a16:creationId xmlns:a16="http://schemas.microsoft.com/office/drawing/2014/main" id="{0B10B2E2-0F91-4635-85B3-8F9257557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7858" y="2697281"/>
            <a:ext cx="914400" cy="914400"/>
          </a:xfrm>
          <a:prstGeom prst="rect">
            <a:avLst/>
          </a:prstGeom>
        </p:spPr>
      </p:pic>
      <p:pic>
        <p:nvPicPr>
          <p:cNvPr id="28" name="그래픽 27" descr="줄 화살표: 일자형 단색으로 채워진">
            <a:extLst>
              <a:ext uri="{FF2B5EF4-FFF2-40B4-BE49-F238E27FC236}">
                <a16:creationId xmlns:a16="http://schemas.microsoft.com/office/drawing/2014/main" id="{6E364995-A40B-4EB7-8DB0-95A59BA6D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96545" y="387076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2AA09E-385C-480A-A0C8-7CAD4DDB94CF}"/>
              </a:ext>
            </a:extLst>
          </p:cNvPr>
          <p:cNvSpPr txBox="1"/>
          <p:nvPr/>
        </p:nvSpPr>
        <p:spPr>
          <a:xfrm>
            <a:off x="5614929" y="4610894"/>
            <a:ext cx="1412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if time == 3: 00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38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890" y="437393"/>
            <a:ext cx="2438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Classes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5888" y="1006929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 Class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D8EF3-E260-4945-B790-3178FEAC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51" y="2131242"/>
            <a:ext cx="7087589" cy="2505425"/>
          </a:xfrm>
          <a:prstGeom prst="rect">
            <a:avLst/>
          </a:prstGeom>
        </p:spPr>
      </p:pic>
      <p:pic>
        <p:nvPicPr>
          <p:cNvPr id="23" name="그래픽 22" descr="체크 인 윤곽선">
            <a:extLst>
              <a:ext uri="{FF2B5EF4-FFF2-40B4-BE49-F238E27FC236}">
                <a16:creationId xmlns:a16="http://schemas.microsoft.com/office/drawing/2014/main" id="{C4D12ABE-C192-46C1-B81F-A15CB4D2F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1840" y="3025140"/>
            <a:ext cx="914400" cy="914400"/>
          </a:xfrm>
          <a:prstGeom prst="rect">
            <a:avLst/>
          </a:prstGeom>
        </p:spPr>
      </p:pic>
      <p:pic>
        <p:nvPicPr>
          <p:cNvPr id="25" name="그래픽 24" descr="셀 타워 단색으로 채워진">
            <a:extLst>
              <a:ext uri="{FF2B5EF4-FFF2-40B4-BE49-F238E27FC236}">
                <a16:creationId xmlns:a16="http://schemas.microsoft.com/office/drawing/2014/main" id="{54805413-FD6E-485B-B874-9B653F794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8012" y="2926754"/>
            <a:ext cx="914400" cy="914400"/>
          </a:xfrm>
          <a:prstGeom prst="rect">
            <a:avLst/>
          </a:prstGeom>
        </p:spPr>
      </p:pic>
      <p:pic>
        <p:nvPicPr>
          <p:cNvPr id="26" name="그래픽 25" descr="줄 화살표: 일자형 단색으로 채워진">
            <a:extLst>
              <a:ext uri="{FF2B5EF4-FFF2-40B4-BE49-F238E27FC236}">
                <a16:creationId xmlns:a16="http://schemas.microsoft.com/office/drawing/2014/main" id="{8F37CD94-F297-441B-899F-576D3796B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7290" y="3169868"/>
            <a:ext cx="914400" cy="914400"/>
          </a:xfrm>
          <a:prstGeom prst="rect">
            <a:avLst/>
          </a:prstGeom>
        </p:spPr>
      </p:pic>
      <p:pic>
        <p:nvPicPr>
          <p:cNvPr id="27" name="그래픽 26" descr="오른쪽 화살표 단색으로 채워진">
            <a:extLst>
              <a:ext uri="{FF2B5EF4-FFF2-40B4-BE49-F238E27FC236}">
                <a16:creationId xmlns:a16="http://schemas.microsoft.com/office/drawing/2014/main" id="{B234050F-2E38-4436-B0B1-73725E68C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695" y="2617469"/>
            <a:ext cx="914400" cy="914400"/>
          </a:xfrm>
          <a:prstGeom prst="rect">
            <a:avLst/>
          </a:prstGeom>
        </p:spPr>
      </p:pic>
      <p:pic>
        <p:nvPicPr>
          <p:cNvPr id="28" name="그래픽 27" descr="줄 화살표: 일자형 단색으로 채워진">
            <a:extLst>
              <a:ext uri="{FF2B5EF4-FFF2-40B4-BE49-F238E27FC236}">
                <a16:creationId xmlns:a16="http://schemas.microsoft.com/office/drawing/2014/main" id="{2DD4B88C-26CC-4379-AA86-78BDEA9D4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5459" y="3626914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CD6166-3466-4BF3-AFAE-3FA30C34A286}"/>
              </a:ext>
            </a:extLst>
          </p:cNvPr>
          <p:cNvSpPr txBox="1"/>
          <p:nvPr/>
        </p:nvSpPr>
        <p:spPr>
          <a:xfrm>
            <a:off x="4315123" y="5427956"/>
            <a:ext cx="3455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 class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송신하는 시간을 제외하고 수신을 대기하는 형태이다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68E727-D2B9-48A8-85EC-8C92899A3A61}"/>
              </a:ext>
            </a:extLst>
          </p:cNvPr>
          <p:cNvSpPr txBox="1"/>
          <p:nvPr/>
        </p:nvSpPr>
        <p:spPr>
          <a:xfrm>
            <a:off x="5498931" y="4316710"/>
            <a:ext cx="1194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언제든지 수신가능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17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890" y="437393"/>
            <a:ext cx="2438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Classes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4247" y="1006929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Classes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5FAA01-574A-4159-B2E7-39AA4A5A8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35" y="1867706"/>
            <a:ext cx="8095579" cy="33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78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WAN Network</a:t>
            </a:r>
            <a:endParaRPr lang="ko-KR" altLang="en-US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38731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5532" y="437392"/>
            <a:ext cx="467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LoRa WAN Network</a:t>
            </a:r>
            <a:endParaRPr lang="ko-KR" altLang="en-US" sz="3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5077" y="949531"/>
            <a:ext cx="3873138" cy="670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WAN Network Architecture </a:t>
            </a:r>
          </a:p>
          <a:p>
            <a:pPr algn="ctr"/>
            <a:r>
              <a:rPr lang="en-US" altLang="ko-KR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 Elements</a:t>
            </a:r>
            <a:r>
              <a:rPr lang="ko-KR" altLang="en-US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68E681-0895-4FAE-A2CC-DF1E422C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42" y="1673481"/>
            <a:ext cx="6506483" cy="4220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3EA74-AD0B-4320-93E4-C13288C52394}"/>
              </a:ext>
            </a:extLst>
          </p:cNvPr>
          <p:cNvSpPr txBox="1"/>
          <p:nvPr/>
        </p:nvSpPr>
        <p:spPr>
          <a:xfrm>
            <a:off x="3486149" y="5907913"/>
            <a:ext cx="4488180" cy="36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https://kr.element14.com/lorawan-101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36B10-BC8D-4A5E-84C4-35680FC61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678" y="1639406"/>
            <a:ext cx="7544853" cy="41344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DA5DA6-2D06-4B7C-9C40-2C167628A512}"/>
              </a:ext>
            </a:extLst>
          </p:cNvPr>
          <p:cNvSpPr txBox="1"/>
          <p:nvPr/>
        </p:nvSpPr>
        <p:spPr>
          <a:xfrm>
            <a:off x="2150742" y="5739757"/>
            <a:ext cx="772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https://lora-developers.semtech.com/library/tech-papers-and-guides/lora-and-lorawan/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2317" y="422003"/>
            <a:ext cx="40352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WAN Network</a:t>
            </a:r>
            <a:endParaRPr lang="ko-KR" altLang="en-US" sz="3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3277" y="998383"/>
            <a:ext cx="265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WAN Network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이점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9374B0-8761-4619-9EBB-C670FF3A4ECB}"/>
              </a:ext>
            </a:extLst>
          </p:cNvPr>
          <p:cNvSpPr txBox="1"/>
          <p:nvPr/>
        </p:nvSpPr>
        <p:spPr>
          <a:xfrm>
            <a:off x="2819024" y="6260289"/>
            <a:ext cx="6103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https://lora-developers.semtech.com/library/tech-papers-and-guides/lora-and-lorawan/</a:t>
            </a:r>
            <a:endParaRPr lang="ko-KR" altLang="en-US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1B64220-6A3D-49E1-8F79-DDB4B5845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837" y="1310008"/>
            <a:ext cx="6592767" cy="48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3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Network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Security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05116" y="5806440"/>
            <a:ext cx="678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방식으로 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Commissioning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한다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026522" y="960612"/>
            <a:ext cx="4391298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3130" y="404373"/>
            <a:ext cx="4741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Network Security</a:t>
            </a:r>
            <a:endParaRPr lang="ko-KR" altLang="en-US" sz="3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8925" y="960612"/>
            <a:ext cx="197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Commissionning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317994-E1E8-4A2C-A166-863AB1C67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70" y="1545387"/>
            <a:ext cx="9050013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22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46991" y="5806440"/>
            <a:ext cx="4299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방식으로 </a:t>
            </a:r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joinning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026522" y="960612"/>
            <a:ext cx="4391298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3130" y="404373"/>
            <a:ext cx="4741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Network Security</a:t>
            </a:r>
            <a:endParaRPr lang="ko-KR" altLang="en-US" sz="3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1108" y="1075779"/>
            <a:ext cx="151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Work(OTAA)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B48CA-E988-43BD-94B2-C67748F8A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77" y="1629000"/>
            <a:ext cx="9220646" cy="36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39B187-457A-487A-A2EB-F8039AA00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714" y="1772622"/>
            <a:ext cx="8564571" cy="36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5FC016-A23F-4EF4-AA98-0EFAE384C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43" y="1749984"/>
            <a:ext cx="9087159" cy="36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F211E2-45AE-4A14-BDBC-D3DB88686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6099" y="1738331"/>
            <a:ext cx="9078914" cy="36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287BF2-D48A-48C4-A234-71F2A48ED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2619" y="1772622"/>
            <a:ext cx="7325874" cy="36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B4A7410-4F99-4F73-81CC-D4B85608E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8298" y="1532787"/>
            <a:ext cx="870706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2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026522" y="960612"/>
            <a:ext cx="4391298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3130" y="404373"/>
            <a:ext cx="4741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Network Security</a:t>
            </a:r>
            <a:endParaRPr lang="ko-KR" altLang="en-US" sz="3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0098" y="1052945"/>
            <a:ext cx="12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Work(ABP)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C22F19D-8F43-4664-984A-C0AD999C3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61" y="2552624"/>
            <a:ext cx="8580864" cy="17527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3CD961-C5E3-4091-B4E9-A534D7047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934" y="1688689"/>
            <a:ext cx="7323117" cy="39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1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464" y="415442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LoRa?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3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35284" y="4231834"/>
            <a:ext cx="2770328" cy="315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WAN Network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80449" y="2471727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55467" y="3953916"/>
            <a:ext cx="3196127" cy="81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Network</a:t>
            </a:r>
            <a:b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Security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68772" y="4624320"/>
            <a:ext cx="1620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LoRa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820907" y="4697615"/>
            <a:ext cx="3756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LoRa WAN Network Architecture </a:t>
            </a:r>
          </a:p>
          <a:p>
            <a:pPr algn="ctr"/>
            <a:r>
              <a:rPr lang="en-US" altLang="ko-KR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Elements work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706965" y="4773141"/>
            <a:ext cx="20931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Commissionnings</a:t>
            </a:r>
            <a:b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 Work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487E93-1442-4C64-8558-A194A4D3707B}"/>
              </a:ext>
            </a:extLst>
          </p:cNvPr>
          <p:cNvSpPr/>
          <p:nvPr/>
        </p:nvSpPr>
        <p:spPr>
          <a:xfrm>
            <a:off x="0" y="5058361"/>
            <a:ext cx="3379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LoRa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동작속도 및 주파수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거리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980276-0EE6-4AF3-9591-30797CEE0F71}"/>
              </a:ext>
            </a:extLst>
          </p:cNvPr>
          <p:cNvSpPr/>
          <p:nvPr/>
        </p:nvSpPr>
        <p:spPr>
          <a:xfrm>
            <a:off x="3524995" y="4231834"/>
            <a:ext cx="2012089" cy="369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Classes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4DCA1A-C2C5-4432-9605-3FF734A5991E}"/>
              </a:ext>
            </a:extLst>
          </p:cNvPr>
          <p:cNvSpPr/>
          <p:nvPr/>
        </p:nvSpPr>
        <p:spPr>
          <a:xfrm>
            <a:off x="4049979" y="4651449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Class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B764C8-7776-48D3-B8E8-C8012FB48BF9}"/>
              </a:ext>
            </a:extLst>
          </p:cNvPr>
          <p:cNvSpPr/>
          <p:nvPr/>
        </p:nvSpPr>
        <p:spPr>
          <a:xfrm>
            <a:off x="4054786" y="5044377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Class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B710D4-3002-48CB-B632-A480092D2806}"/>
              </a:ext>
            </a:extLst>
          </p:cNvPr>
          <p:cNvSpPr/>
          <p:nvPr/>
        </p:nvSpPr>
        <p:spPr>
          <a:xfrm>
            <a:off x="4053185" y="5473476"/>
            <a:ext cx="95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 Class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BE75F3-A263-460D-97CC-13AF204FBF5C}"/>
              </a:ext>
            </a:extLst>
          </p:cNvPr>
          <p:cNvSpPr/>
          <p:nvPr/>
        </p:nvSpPr>
        <p:spPr>
          <a:xfrm>
            <a:off x="6131849" y="5243027"/>
            <a:ext cx="297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LoRa WAN Network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이점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LoRa?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4654" y="437393"/>
            <a:ext cx="1303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LoRa?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79828" y="5772377"/>
            <a:ext cx="5559970" cy="372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LPWAN(Low Power Wide Area Network)</a:t>
            </a:r>
            <a:r>
              <a:rPr lang="ko-KR" altLang="en-US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한 종류인  </a:t>
            </a:r>
            <a:r>
              <a:rPr lang="en-US" altLang="ko-KR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</a:t>
            </a:r>
            <a:endParaRPr lang="ko-KR" altLang="en-US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3692" y="998383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대해서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5FDFE-59A5-473B-B5A5-91349BA3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16" y="1709497"/>
            <a:ext cx="7116168" cy="3439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B3150-091F-4C3C-A908-5620864522E2}"/>
              </a:ext>
            </a:extLst>
          </p:cNvPr>
          <p:cNvSpPr txBox="1"/>
          <p:nvPr/>
        </p:nvSpPr>
        <p:spPr>
          <a:xfrm>
            <a:off x="2954603" y="4869113"/>
            <a:ext cx="6103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https://lora-developers.semtech.com/library/tech-papers-and-guides/lora-and-lorawan/</a:t>
            </a:r>
            <a:endParaRPr lang="ko-KR" altLang="en-US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277B19-B841-4086-A4EC-7A08AA39F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0" y="1765231"/>
            <a:ext cx="5410773" cy="28043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7173E6-C2DC-4B6C-AE85-48940F78FF4A}"/>
              </a:ext>
            </a:extLst>
          </p:cNvPr>
          <p:cNvSpPr txBox="1"/>
          <p:nvPr/>
        </p:nvSpPr>
        <p:spPr>
          <a:xfrm>
            <a:off x="3711323" y="4747198"/>
            <a:ext cx="404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https://www.youtube.com/watch?v=cUhAyyzlv2o&amp;t=116s</a:t>
            </a:r>
            <a:endParaRPr lang="ko-KR" altLang="en-US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E2B3363-A4C1-484D-8546-8BE5F1C0D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27578"/>
            <a:ext cx="5653931" cy="26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E24B73A-71A9-4D2C-AC0C-FF82DA4BD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1" y="1762470"/>
            <a:ext cx="5304928" cy="294856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8F241BC-B715-4C6A-9A13-82BD02E06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250" y="1407303"/>
            <a:ext cx="5144776" cy="435977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4654" y="437393"/>
            <a:ext cx="1303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LoRa?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0537" y="977240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주파수 및  속도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거리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B3150-091F-4C3C-A908-5620864522E2}"/>
              </a:ext>
            </a:extLst>
          </p:cNvPr>
          <p:cNvSpPr txBox="1"/>
          <p:nvPr/>
        </p:nvSpPr>
        <p:spPr>
          <a:xfrm>
            <a:off x="617887" y="6213117"/>
            <a:ext cx="6103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https://lora-developers.semtech.com/library/tech-papers-and-guides/lora-and-lorawan/</a:t>
            </a:r>
            <a:endParaRPr lang="ko-KR" altLang="en-US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173E6-C2DC-4B6C-AE85-48940F78FF4A}"/>
              </a:ext>
            </a:extLst>
          </p:cNvPr>
          <p:cNvSpPr txBox="1"/>
          <p:nvPr/>
        </p:nvSpPr>
        <p:spPr>
          <a:xfrm>
            <a:off x="6987529" y="4711038"/>
            <a:ext cx="404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https://www.youtube.com/watch?v=cUhAyyzlv2o&amp;t=116s</a:t>
            </a:r>
            <a:endParaRPr lang="ko-KR" altLang="en-US" sz="1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A20ADF-C3D6-49D2-8B05-B233BF621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03" y="1424659"/>
            <a:ext cx="4451870" cy="27233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55272D8-6504-4990-8B4A-1D109F6DE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963" y="1895766"/>
            <a:ext cx="5627690" cy="22847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3B1AAF-2A49-47D1-AA4D-9551C271B55C}"/>
              </a:ext>
            </a:extLst>
          </p:cNvPr>
          <p:cNvSpPr txBox="1"/>
          <p:nvPr/>
        </p:nvSpPr>
        <p:spPr>
          <a:xfrm>
            <a:off x="2298216" y="6292585"/>
            <a:ext cx="8107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https://www.rfwireless-world.com/Tutorials/LoRa-channels-list.html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114A06-0366-4EDB-9B75-2D5BBB829BA8}"/>
              </a:ext>
            </a:extLst>
          </p:cNvPr>
          <p:cNvSpPr txBox="1"/>
          <p:nvPr/>
        </p:nvSpPr>
        <p:spPr>
          <a:xfrm>
            <a:off x="3984372" y="5897087"/>
            <a:ext cx="3696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Lora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860Mhz ~ 900MHz bandwidth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0C30A7-26B4-4245-A82B-A832678A5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435" y="4140463"/>
            <a:ext cx="3139013" cy="20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4654" y="437393"/>
            <a:ext cx="1303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LoRa?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3EBFB26B-B457-4342-8D29-04FBE80E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54" y="2020052"/>
            <a:ext cx="6411220" cy="23339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C82FD5-50AB-41EB-B785-F16CFC641237}"/>
              </a:ext>
            </a:extLst>
          </p:cNvPr>
          <p:cNvSpPr txBox="1"/>
          <p:nvPr/>
        </p:nvSpPr>
        <p:spPr>
          <a:xfrm>
            <a:off x="3068694" y="4450080"/>
            <a:ext cx="576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https://www.youtube.com/watch?v=cUhAyyzlv2o&amp;t=116s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00183C-7528-40C8-AAB5-8E26F776136B}"/>
              </a:ext>
            </a:extLst>
          </p:cNvPr>
          <p:cNvSpPr txBox="1"/>
          <p:nvPr/>
        </p:nvSpPr>
        <p:spPr>
          <a:xfrm>
            <a:off x="929773" y="977240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주파수 및  속도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거리 </a:t>
            </a:r>
          </a:p>
        </p:txBody>
      </p:sp>
    </p:spTree>
    <p:extLst>
      <p:ext uri="{BB962C8B-B14F-4D97-AF65-F5344CB8AC3E}">
        <p14:creationId xmlns:p14="http://schemas.microsoft.com/office/powerpoint/2010/main" val="186957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Classes</a:t>
            </a:r>
            <a:endParaRPr lang="ko-KR" altLang="en-US" sz="1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890" y="437393"/>
            <a:ext cx="2438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Classes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4416" y="98914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D8EF3-E260-4945-B790-3178FEAC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51" y="2131242"/>
            <a:ext cx="7087589" cy="2505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0FC6C-54F6-496F-AC28-DB5D35B5A362}"/>
              </a:ext>
            </a:extLst>
          </p:cNvPr>
          <p:cNvSpPr txBox="1"/>
          <p:nvPr/>
        </p:nvSpPr>
        <p:spPr>
          <a:xfrm>
            <a:off x="2664280" y="5407187"/>
            <a:ext cx="7033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LoRa Device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LoRa Network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통신하기 위해 사용하는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통신 방식이다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8890" y="437393"/>
            <a:ext cx="2438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Lora Classes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2682" y="100692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 Class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0D8EF3-E260-4945-B790-3178FEAC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51" y="2145807"/>
            <a:ext cx="7087589" cy="2505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8249D9-7D27-4EAC-A3F5-65E729F63225}"/>
              </a:ext>
            </a:extLst>
          </p:cNvPr>
          <p:cNvSpPr txBox="1"/>
          <p:nvPr/>
        </p:nvSpPr>
        <p:spPr>
          <a:xfrm>
            <a:off x="1552030" y="4876800"/>
            <a:ext cx="9087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class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Device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gateway 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사이에서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Device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gate way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에게 메시지를 전송을 수행한 이후에 잠시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번에 걸쳐 메시지 수신이 허용되는 받는 방식이다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래픽 4" descr="체크 인 윤곽선">
            <a:extLst>
              <a:ext uri="{FF2B5EF4-FFF2-40B4-BE49-F238E27FC236}">
                <a16:creationId xmlns:a16="http://schemas.microsoft.com/office/drawing/2014/main" id="{A1DCCDDB-5C12-4E24-97EA-FC0D860BF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020" y="3086100"/>
            <a:ext cx="914400" cy="914400"/>
          </a:xfrm>
          <a:prstGeom prst="rect">
            <a:avLst/>
          </a:prstGeom>
        </p:spPr>
      </p:pic>
      <p:pic>
        <p:nvPicPr>
          <p:cNvPr id="7" name="그래픽 6" descr="셀 타워 단색으로 채워진">
            <a:extLst>
              <a:ext uri="{FF2B5EF4-FFF2-40B4-BE49-F238E27FC236}">
                <a16:creationId xmlns:a16="http://schemas.microsoft.com/office/drawing/2014/main" id="{413018EC-1084-4400-ABD9-F4B0886B7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5620" y="3086100"/>
            <a:ext cx="914400" cy="914400"/>
          </a:xfrm>
          <a:prstGeom prst="rect">
            <a:avLst/>
          </a:prstGeom>
        </p:spPr>
      </p:pic>
      <p:pic>
        <p:nvPicPr>
          <p:cNvPr id="9" name="그래픽 8" descr="오른쪽 화살표 단색으로 채워진">
            <a:extLst>
              <a:ext uri="{FF2B5EF4-FFF2-40B4-BE49-F238E27FC236}">
                <a16:creationId xmlns:a16="http://schemas.microsoft.com/office/drawing/2014/main" id="{96918957-033A-4959-B27F-CF1669111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2796539"/>
            <a:ext cx="914400" cy="914400"/>
          </a:xfrm>
          <a:prstGeom prst="rect">
            <a:avLst/>
          </a:prstGeom>
        </p:spPr>
      </p:pic>
      <p:pic>
        <p:nvPicPr>
          <p:cNvPr id="11" name="그래픽 10" descr="줄 화살표: 일자형 단색으로 채워진">
            <a:extLst>
              <a:ext uri="{FF2B5EF4-FFF2-40B4-BE49-F238E27FC236}">
                <a16:creationId xmlns:a16="http://schemas.microsoft.com/office/drawing/2014/main" id="{18BF01C6-48B3-4177-A22B-0840AF40C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3170450"/>
            <a:ext cx="914400" cy="914400"/>
          </a:xfrm>
          <a:prstGeom prst="rect">
            <a:avLst/>
          </a:prstGeom>
        </p:spPr>
      </p:pic>
      <p:pic>
        <p:nvPicPr>
          <p:cNvPr id="22" name="그래픽 21" descr="줄 화살표: 일자형 단색으로 채워진">
            <a:extLst>
              <a:ext uri="{FF2B5EF4-FFF2-40B4-BE49-F238E27FC236}">
                <a16:creationId xmlns:a16="http://schemas.microsoft.com/office/drawing/2014/main" id="{48EA4C58-0E3A-4DED-BD33-B96880B25C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37109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945</Words>
  <Application>Microsoft Office PowerPoint</Application>
  <PresentationFormat>와이드스크린</PresentationFormat>
  <Paragraphs>139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나눔스퀘어 ExtraBold</vt:lpstr>
      <vt:lpstr>나눔스퀘어 Bold</vt:lpstr>
      <vt:lpstr>나눔스퀘어OTF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정경재</cp:lastModifiedBy>
  <cp:revision>59</cp:revision>
  <dcterms:created xsi:type="dcterms:W3CDTF">2017-05-29T09:12:16Z</dcterms:created>
  <dcterms:modified xsi:type="dcterms:W3CDTF">2021-07-26T08:26:46Z</dcterms:modified>
</cp:coreProperties>
</file>